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6" r:id="rId2"/>
    <p:sldId id="297" r:id="rId3"/>
    <p:sldId id="400" r:id="rId4"/>
    <p:sldId id="384" r:id="rId5"/>
    <p:sldId id="393" r:id="rId6"/>
    <p:sldId id="383" r:id="rId7"/>
    <p:sldId id="395" r:id="rId8"/>
    <p:sldId id="401" r:id="rId9"/>
    <p:sldId id="397" r:id="rId10"/>
    <p:sldId id="402" r:id="rId11"/>
    <p:sldId id="403" r:id="rId12"/>
    <p:sldId id="404" r:id="rId13"/>
    <p:sldId id="406" r:id="rId14"/>
    <p:sldId id="405" r:id="rId15"/>
    <p:sldId id="328" r:id="rId16"/>
    <p:sldId id="294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9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08.05.2021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0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png"/><Relationship Id="rId5" Type="http://schemas.openxmlformats.org/officeDocument/2006/relationships/image" Target="../media/image34.emf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Численные методы решения систем обыкновенных </a:t>
            </a:r>
          </a:p>
          <a:p>
            <a:r>
              <a:rPr lang="ru-RU" dirty="0"/>
              <a:t>дифференциальных уравнений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37996" y="152094"/>
            <a:ext cx="10457714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2802"/>
              </p:ext>
            </p:extLst>
          </p:nvPr>
        </p:nvGraphicFramePr>
        <p:xfrm>
          <a:off x="43841" y="657053"/>
          <a:ext cx="6724650" cy="500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2465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5004000"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equations(x: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y: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y.Length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y[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s-E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s-E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s-E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s-E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exp(-x * y[</a:t>
                      </a:r>
                      <a:r>
                        <a:rPr lang="es-E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s-E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RK(f: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y: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x0, 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y0: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h: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sum(a: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arr1, arr2: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(arr1.Length, 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3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.High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 += arr1[i] + a * arr2[i]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 := 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Trunc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- x0) / h) + 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count);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3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.High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[i], y0.Length);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16FFCC13-2A92-483B-9FFB-729D87EC8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577652"/>
              </p:ext>
            </p:extLst>
          </p:nvPr>
        </p:nvGraphicFramePr>
        <p:xfrm>
          <a:off x="6788151" y="654054"/>
          <a:ext cx="5334000" cy="500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5004000"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x0;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k1, k2, k3, k4: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y0;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count-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k1 := f(x,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]);</a:t>
                      </a:r>
                    </a:p>
                    <a:p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k2 := f(x + h / </a:t>
                      </a:r>
                      <a:r>
                        <a:rPr lang="pt-BR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sum(h / </a:t>
                      </a:r>
                      <a:r>
                        <a:rPr lang="pt-BR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pt-BR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k1));</a:t>
                      </a:r>
                    </a:p>
                    <a:p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k3 := f(x + h / </a:t>
                      </a:r>
                      <a:r>
                        <a:rPr lang="pt-BR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sum(h / </a:t>
                      </a:r>
                      <a:r>
                        <a:rPr lang="pt-BR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pt-BR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k2));</a:t>
                      </a:r>
                    </a:p>
                    <a:p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k4 := f(x + h, sum(h, </a:t>
                      </a:r>
                      <a:r>
                        <a:rPr lang="pt-BR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pt-BR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k3));</a:t>
                      </a:r>
                    </a:p>
                    <a:p>
                      <a:r>
                        <a:rPr lang="ru-RU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[i].High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[i][j] := </a:t>
                      </a:r>
                      <a:r>
                        <a:rPr lang="en-US" sz="13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][j] + h / 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</a:t>
                      </a:r>
                    </a:p>
                    <a:p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                   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(k1[j] + 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k2[j] + </a:t>
                      </a:r>
                    </a:p>
                    <a:p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                       2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k3[j] + k4[j]);</a:t>
                      </a:r>
                    </a:p>
                    <a:p>
                      <a:r>
                        <a:rPr lang="ru-RU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x += h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252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37996" y="152094"/>
            <a:ext cx="10457714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3C8BC0D-8D1D-4F68-997A-250EB183B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345272"/>
              </p:ext>
            </p:extLst>
          </p:nvPr>
        </p:nvGraphicFramePr>
        <p:xfrm>
          <a:off x="411028" y="956859"/>
          <a:ext cx="9547164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471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35458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y0 := Arr(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RK(equations,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y0,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y[i].High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write(y[i][j]: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2362201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400" dirty="0">
                          <a:latin typeface="Courier New" panose="02070309020205020404" pitchFamily="49" charset="0"/>
                        </a:rPr>
                        <a:t>0.0000  0.0000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0.0050  0.1000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0.0200  0.1998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0.0449  0.2990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0.0797  0.3968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0.1242  0.4924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0.1781  0.5844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0.2409  0.6717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0.3122  0.7529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0.3913  0.8271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0.4774  0.8933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483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984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1DF9A-2159-415C-9C8F-B44A1A08C536}"/>
                  </a:ext>
                </a:extLst>
              </p:cNvPr>
              <p:cNvSpPr txBox="1"/>
              <p:nvPr/>
            </p:nvSpPr>
            <p:spPr>
              <a:xfrm>
                <a:off x="686555" y="978337"/>
                <a:ext cx="9265373" cy="1820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000" dirty="0"/>
                  <a:t>Решите систему дифференциальных уравнений методом Эйлера.</a:t>
                </a:r>
                <a:r>
                  <a:rPr lang="en-US" sz="2000" dirty="0"/>
                  <a:t> </a:t>
                </a:r>
                <a:r>
                  <a:rPr lang="ru-RU" sz="2000" dirty="0"/>
                  <a:t>Определите погрешность расчетного значения переменной </a:t>
                </a:r>
                <a:r>
                  <a:rPr lang="en-US" sz="2000" b="1" i="1" dirty="0"/>
                  <a:t>y</a:t>
                </a:r>
                <a:r>
                  <a:rPr lang="ru-RU" sz="2000" dirty="0"/>
                  <a:t> для каждого из методов, использовав формулу: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100%</m:t>
                    </m:r>
                  </m:oMath>
                </a14:m>
                <a:r>
                  <a:rPr lang="ru-RU" sz="2000" dirty="0"/>
                  <a:t>, </a:t>
                </a:r>
              </a:p>
              <a:p>
                <a:pPr algn="just"/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000" dirty="0"/>
                  <a:t>- расчетное значение,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- значение, полученное из аналитического решения</a:t>
                </a:r>
                <a:r>
                  <a:rPr lang="en-US" sz="2000" dirty="0"/>
                  <a:t>.</a:t>
                </a:r>
                <a:endParaRPr lang="ru-RU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1DF9A-2159-415C-9C8F-B44A1A08C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55" y="978337"/>
                <a:ext cx="9265373" cy="1820435"/>
              </a:xfrm>
              <a:prstGeom prst="rect">
                <a:avLst/>
              </a:prstGeom>
              <a:blipFill>
                <a:blip r:embed="rId2"/>
                <a:stretch>
                  <a:fillRect l="-724" t="-1672" r="-658" b="-5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C31879-32E2-4380-AED9-4517D33C624A}"/>
              </a:ext>
            </a:extLst>
          </p:cNvPr>
          <p:cNvSpPr txBox="1"/>
          <p:nvPr/>
        </p:nvSpPr>
        <p:spPr>
          <a:xfrm>
            <a:off x="686555" y="5104697"/>
            <a:ext cx="489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на отрезке </a:t>
            </a:r>
            <a:r>
              <a:rPr lang="en-US" sz="2000" i="1" dirty="0"/>
              <a:t>[0; 1] </a:t>
            </a:r>
            <a:r>
              <a:rPr lang="ru-RU" sz="2000" dirty="0"/>
              <a:t>с шагом </a:t>
            </a:r>
            <a:r>
              <a:rPr lang="en-US" sz="2000" i="1" dirty="0"/>
              <a:t>h = 0</a:t>
            </a:r>
            <a:r>
              <a:rPr lang="ru-RU" sz="2000" i="1" dirty="0"/>
              <a:t>.</a:t>
            </a:r>
            <a:r>
              <a:rPr lang="en-US" sz="2000" i="1" dirty="0"/>
              <a:t>1</a:t>
            </a:r>
            <a:r>
              <a:rPr lang="en-US" sz="2000" dirty="0"/>
              <a:t>.</a:t>
            </a:r>
            <a:endParaRPr lang="ru-RU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BD7B5-45A3-476E-8AA8-2973E3B1B77A}"/>
              </a:ext>
            </a:extLst>
          </p:cNvPr>
          <p:cNvSpPr txBox="1"/>
          <p:nvPr/>
        </p:nvSpPr>
        <p:spPr>
          <a:xfrm>
            <a:off x="686556" y="5504807"/>
            <a:ext cx="508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Начальные условия:</a:t>
            </a:r>
            <a:r>
              <a:rPr lang="en-US" sz="2000" dirty="0"/>
              <a:t> x</a:t>
            </a:r>
            <a:r>
              <a:rPr lang="en-US" sz="2000" baseline="-25000" dirty="0"/>
              <a:t>0</a:t>
            </a:r>
            <a:r>
              <a:rPr lang="en-US" sz="2000" dirty="0"/>
              <a:t> = 0; </a:t>
            </a:r>
            <a:r>
              <a:rPr lang="en-US" sz="2000" i="1" dirty="0"/>
              <a:t>y</a:t>
            </a:r>
            <a:r>
              <a:rPr lang="ru-RU" sz="2000" i="1" baseline="-25000" dirty="0"/>
              <a:t>1</a:t>
            </a:r>
            <a:r>
              <a:rPr lang="ru-RU" sz="2000" i="1" dirty="0"/>
              <a:t>(0)</a:t>
            </a:r>
            <a:r>
              <a:rPr lang="en-US" sz="2000" i="1" dirty="0"/>
              <a:t> = </a:t>
            </a:r>
            <a:r>
              <a:rPr lang="ru-RU" sz="2000" i="1" dirty="0"/>
              <a:t>3</a:t>
            </a:r>
            <a:r>
              <a:rPr lang="en-US" sz="2000" i="1" dirty="0"/>
              <a:t>; y</a:t>
            </a:r>
            <a:r>
              <a:rPr lang="en-US" sz="2000" i="1" baseline="-25000" dirty="0"/>
              <a:t>2</a:t>
            </a:r>
            <a:r>
              <a:rPr lang="en-US" sz="2000" i="1" dirty="0"/>
              <a:t>(0) = 0</a:t>
            </a:r>
            <a:r>
              <a:rPr lang="en-US" sz="2000" dirty="0"/>
              <a:t>.</a:t>
            </a:r>
            <a:endParaRPr lang="ru-RU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A37DA254-3EE9-44E7-9E6B-96EA6F0674CF}"/>
                  </a:ext>
                </a:extLst>
              </p:cNvPr>
              <p:cNvSpPr/>
              <p:nvPr/>
            </p:nvSpPr>
            <p:spPr>
              <a:xfrm>
                <a:off x="4099798" y="2798772"/>
                <a:ext cx="3334311" cy="1757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=−2</m:t>
                              </m:r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+4∙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3∙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A37DA254-3EE9-44E7-9E6B-96EA6F067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798" y="2798772"/>
                <a:ext cx="3334311" cy="1757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5876389-A168-457A-8531-0E6D5C9B5C2E}"/>
              </a:ext>
            </a:extLst>
          </p:cNvPr>
          <p:cNvSpPr txBox="1"/>
          <p:nvPr/>
        </p:nvSpPr>
        <p:spPr>
          <a:xfrm>
            <a:off x="6096000" y="5104697"/>
            <a:ext cx="489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Аналитическое решение: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97DBB4B8-9213-4CF3-9D66-2874A9F105DB}"/>
                  </a:ext>
                </a:extLst>
              </p:cNvPr>
              <p:cNvSpPr/>
              <p:nvPr/>
            </p:nvSpPr>
            <p:spPr>
              <a:xfrm>
                <a:off x="6096000" y="5504807"/>
                <a:ext cx="2294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97DBB4B8-9213-4CF3-9D66-2874A9F105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04807"/>
                <a:ext cx="2294090" cy="400110"/>
              </a:xfrm>
              <a:prstGeom prst="rect">
                <a:avLst/>
              </a:prstGeom>
              <a:blipFill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A0E55259-D161-4D5A-9EB5-E8C2838D3187}"/>
                  </a:ext>
                </a:extLst>
              </p:cNvPr>
              <p:cNvSpPr/>
              <p:nvPr/>
            </p:nvSpPr>
            <p:spPr>
              <a:xfrm>
                <a:off x="6096000" y="5868918"/>
                <a:ext cx="19712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A0E55259-D161-4D5A-9EB5-E8C2838D3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868918"/>
                <a:ext cx="1971245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011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37996" y="152094"/>
            <a:ext cx="10457714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431779"/>
              </p:ext>
            </p:extLst>
          </p:nvPr>
        </p:nvGraphicFramePr>
        <p:xfrm>
          <a:off x="237996" y="669753"/>
          <a:ext cx="9770300" cy="585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03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equations(x: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y: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-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y[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y[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-y[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y[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Eiler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y: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x0,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y0: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h: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Trunc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- x0) / h) +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count);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[i], y0.Length);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x0;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right_parts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(y0.Length,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y0;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right_parts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f(x,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[i].High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[i][j] :=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][j] + h *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right_parts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[j];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x += h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740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37996" y="152094"/>
            <a:ext cx="10457714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8477C4E-8E19-4D00-B080-09B73E819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657168"/>
              </p:ext>
            </p:extLst>
          </p:nvPr>
        </p:nvGraphicFramePr>
        <p:xfrm>
          <a:off x="237995" y="507304"/>
          <a:ext cx="11655468" cy="627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444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  <a:gridCol w="3501025">
                  <a:extLst>
                    <a:ext uri="{9D8B030D-6E8A-4147-A177-3AD203B41FA5}">
                      <a16:colId xmlns:a16="http://schemas.microsoft.com/office/drawing/2014/main" val="2307834269"/>
                    </a:ext>
                  </a:extLst>
                </a:gridCol>
              </a:tblGrid>
              <a:tr h="235458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fa(x: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exp(-x) - exp(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exp(-x) - exp(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y0 := Arr(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Eiler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(equations,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y0,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y[i].High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write(y[i][j]: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y.High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var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ya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fa(x);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y[i].High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write(abs((y[i][j] - ya[j]) / ya[j]) *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x +=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0.1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3.0000  0.0000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2.4000 -0.3000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1.8000 -0.6300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1.1880 -0.9990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0.5508 -1.4175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-0.1264 -1.8978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-0.8602 -2.4545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-1.6700 -3.1049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-2.5779 -3.8693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-3.6101 -4.7724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-4.7970 -5.8431</a:t>
                      </a:r>
                    </a:p>
                    <a:p>
                      <a:endParaRPr lang="ru-RU" sz="14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dirty="0">
                          <a:latin typeface="Courier New" panose="02070309020205020404" pitchFamily="49" charset="0"/>
                        </a:rPr>
                        <a:t>  0.0000    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</a:rPr>
                        <a:t>NaN</a:t>
                      </a:r>
                      <a:endParaRPr lang="en-US" sz="14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0.0856  5.2328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0.9479  6.4024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4.1051  7.6113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20.8586  8.8554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56.7496 10.1300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23.5272 11.4301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19.2795 12.7502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18.3086 14.0852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18.3858 15.4298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18.9355 16.7795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104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869286"/>
            <a:ext cx="12192000" cy="410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15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0610" y="1206071"/>
            <a:ext cx="9765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</a:rPr>
              <a:t>Решите системы дифференциальных уравнений методами Эйлера и Рунге-Кутты. Определите погрешность расчетных значений переменных y</a:t>
            </a:r>
            <a:r>
              <a:rPr lang="en-US" sz="2000" baseline="-25000" dirty="0">
                <a:solidFill>
                  <a:schemeClr val="bg1"/>
                </a:solidFill>
              </a:rPr>
              <a:t>i</a:t>
            </a:r>
            <a:r>
              <a:rPr lang="ru-RU" sz="2000" dirty="0">
                <a:solidFill>
                  <a:schemeClr val="bg1"/>
                </a:solidFill>
              </a:rPr>
              <a:t> для каждого из методов, используя формулу: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E60CF-97D0-404E-840A-9DC83713750C}"/>
                  </a:ext>
                </a:extLst>
              </p:cNvPr>
              <p:cNvSpPr txBox="1"/>
              <p:nvPr/>
            </p:nvSpPr>
            <p:spPr>
              <a:xfrm>
                <a:off x="850610" y="2162143"/>
                <a:ext cx="2422458" cy="64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ru-RU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E60CF-97D0-404E-840A-9DC837137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10" y="2162143"/>
                <a:ext cx="2422458" cy="647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0F8C8C-01E6-4E04-965D-CDE1720C9092}"/>
                  </a:ext>
                </a:extLst>
              </p:cNvPr>
              <p:cNvSpPr txBox="1"/>
              <p:nvPr/>
            </p:nvSpPr>
            <p:spPr>
              <a:xfrm>
                <a:off x="3369627" y="2161400"/>
                <a:ext cx="72461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000" dirty="0">
                    <a:solidFill>
                      <a:schemeClr val="bg1"/>
                    </a:solidFill>
                  </a:rPr>
                  <a:t>где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- расчетное значение,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- значение, полученное из аналитического решения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0F8C8C-01E6-4E04-965D-CDE1720C9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627" y="2161400"/>
                <a:ext cx="7246179" cy="707886"/>
              </a:xfrm>
              <a:prstGeom prst="rect">
                <a:avLst/>
              </a:prstGeom>
              <a:blipFill>
                <a:blip r:embed="rId4"/>
                <a:stretch>
                  <a:fillRect l="-926" t="-5172" r="-926" b="-14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174DBA82-1243-4B61-9A49-69855149D3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8096675"/>
                  </p:ext>
                </p:extLst>
              </p:nvPr>
            </p:nvGraphicFramePr>
            <p:xfrm>
              <a:off x="438411" y="2934567"/>
              <a:ext cx="11492629" cy="3830576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383056">
                      <a:extLst>
                        <a:ext uri="{9D8B030D-6E8A-4147-A177-3AD203B41FA5}">
                          <a16:colId xmlns:a16="http://schemas.microsoft.com/office/drawing/2014/main" val="4173901208"/>
                        </a:ext>
                      </a:extLst>
                    </a:gridCol>
                    <a:gridCol w="1533548">
                      <a:extLst>
                        <a:ext uri="{9D8B030D-6E8A-4147-A177-3AD203B41FA5}">
                          <a16:colId xmlns:a16="http://schemas.microsoft.com/office/drawing/2014/main" val="1455420306"/>
                        </a:ext>
                      </a:extLst>
                    </a:gridCol>
                    <a:gridCol w="1772159">
                      <a:extLst>
                        <a:ext uri="{9D8B030D-6E8A-4147-A177-3AD203B41FA5}">
                          <a16:colId xmlns:a16="http://schemas.microsoft.com/office/drawing/2014/main" val="2106729254"/>
                        </a:ext>
                      </a:extLst>
                    </a:gridCol>
                    <a:gridCol w="4803866">
                      <a:extLst>
                        <a:ext uri="{9D8B030D-6E8A-4147-A177-3AD203B41FA5}">
                          <a16:colId xmlns:a16="http://schemas.microsoft.com/office/drawing/2014/main" val="218863073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/>
                            <a:t>Система </a:t>
                          </a:r>
                          <a:r>
                            <a:rPr lang="ru-RU" sz="1400" dirty="0" err="1"/>
                            <a:t>дифф</a:t>
                          </a:r>
                          <a:r>
                            <a:rPr lang="ru-RU" sz="1400" dirty="0"/>
                            <a:t>. уравнений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/>
                            <a:t>Отрезок, шаг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/>
                            <a:t>Начальные условия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/>
                            <a:t>Аналитическое решение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5205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342900" indent="-342900" algn="l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ru-RU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ru-RU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>
                                        <m:f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</m:den>
                                      </m:f>
                                      <m:r>
                                        <a:rPr lang="ru-RU" sz="1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−5∙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    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</m:den>
                                      </m:f>
                                      <m:r>
                                        <a:rPr lang="ru-RU" sz="1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−7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−3∙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[0; 0.1];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h = 0.01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1</a:t>
                          </a:r>
                          <a:r>
                            <a:rPr lang="en-US" sz="1400" dirty="0"/>
                            <a:t>(0) = 13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2</a:t>
                          </a:r>
                          <a:r>
                            <a:rPr lang="en-US" sz="1400" dirty="0"/>
                            <a:t>(0) = 11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−8∙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+3∙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=14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−8∙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−3∙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72406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342900" indent="-342900" algn="l">
                            <a:buFont typeface="+mj-lt"/>
                            <a:buAutoNum type="arabicPeriod" startAt="2"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ru-RU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ru-RU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>
                                        <m:f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</m:den>
                                      </m:f>
                                      <m:r>
                                        <a:rPr lang="ru-RU" sz="1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ru-RU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ru-RU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</m:den>
                                      </m:f>
                                      <m:r>
                                        <a:rPr lang="ru-RU" sz="1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[0; 0.1];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h = 0.01</a:t>
                          </a:r>
                          <a:endParaRPr lang="ru-RU" sz="1400" dirty="0"/>
                        </a:p>
                        <a:p>
                          <a:pPr algn="l"/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1</a:t>
                          </a:r>
                          <a:r>
                            <a:rPr lang="en-US" sz="1400" dirty="0"/>
                            <a:t>(0) = 5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2</a:t>
                          </a:r>
                          <a:r>
                            <a:rPr lang="en-US" sz="1400" dirty="0"/>
                            <a:t>(0) = 8</a:t>
                          </a:r>
                          <a:endParaRPr lang="ru-RU" sz="1400" dirty="0"/>
                        </a:p>
                        <a:p>
                          <a:pPr algn="l"/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5+2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8+4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9557063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342900" indent="-342900" algn="l">
                            <a:buFont typeface="+mj-lt"/>
                            <a:buAutoNum type="arabicPeriod" startAt="3"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ru-RU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ru-RU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>
                                        <m:f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</m:den>
                                      </m:f>
                                      <m:r>
                                        <a:rPr lang="ru-RU" sz="1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ru-RU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ru-RU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−5∙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+3     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</m:den>
                                      </m:f>
                                      <m:r>
                                        <a:rPr lang="ru-RU" sz="1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−6∙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+1     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[2; 3];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h = 0.1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1</a:t>
                          </a:r>
                          <a:r>
                            <a:rPr lang="en-US" sz="1400" dirty="0"/>
                            <a:t>(0) = 1.0879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2</a:t>
                          </a:r>
                          <a:r>
                            <a:rPr lang="en-US" sz="1400" dirty="0"/>
                            <a:t>(0) = 1.0550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3∙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3∙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+3∙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3∙</m:t>
                                                </m:r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398558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342900" indent="-342900" algn="l">
                            <a:buFont typeface="+mj-lt"/>
                            <a:buAutoNum type="arabicPeriod" startAt="4"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ru-RU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ru-RU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>
                                        <m:f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</m:den>
                                      </m:f>
                                      <m:r>
                                        <a:rPr lang="ru-RU" sz="1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ru-RU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−2∙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 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</m:den>
                                      </m:f>
                                      <m:r>
                                        <a:rPr lang="ru-RU" sz="1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−2     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[0; 1];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h = 0.1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1</a:t>
                          </a:r>
                          <a:r>
                            <a:rPr lang="en-US" sz="1400" dirty="0"/>
                            <a:t>(0) = 1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2</a:t>
                          </a:r>
                          <a:r>
                            <a:rPr lang="en-US" sz="1400" dirty="0"/>
                            <a:t>(0) = -2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=−3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+5∙</m:t>
                                </m:r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+4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=−4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283450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174DBA82-1243-4B61-9A49-69855149D3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8096675"/>
                  </p:ext>
                </p:extLst>
              </p:nvPr>
            </p:nvGraphicFramePr>
            <p:xfrm>
              <a:off x="438411" y="2934567"/>
              <a:ext cx="11492629" cy="3830576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383056">
                      <a:extLst>
                        <a:ext uri="{9D8B030D-6E8A-4147-A177-3AD203B41FA5}">
                          <a16:colId xmlns:a16="http://schemas.microsoft.com/office/drawing/2014/main" val="4173901208"/>
                        </a:ext>
                      </a:extLst>
                    </a:gridCol>
                    <a:gridCol w="1533548">
                      <a:extLst>
                        <a:ext uri="{9D8B030D-6E8A-4147-A177-3AD203B41FA5}">
                          <a16:colId xmlns:a16="http://schemas.microsoft.com/office/drawing/2014/main" val="1455420306"/>
                        </a:ext>
                      </a:extLst>
                    </a:gridCol>
                    <a:gridCol w="1772159">
                      <a:extLst>
                        <a:ext uri="{9D8B030D-6E8A-4147-A177-3AD203B41FA5}">
                          <a16:colId xmlns:a16="http://schemas.microsoft.com/office/drawing/2014/main" val="2106729254"/>
                        </a:ext>
                      </a:extLst>
                    </a:gridCol>
                    <a:gridCol w="4803866">
                      <a:extLst>
                        <a:ext uri="{9D8B030D-6E8A-4147-A177-3AD203B41FA5}">
                          <a16:colId xmlns:a16="http://schemas.microsoft.com/office/drawing/2014/main" val="2188630739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/>
                            <a:t>Система </a:t>
                          </a:r>
                          <a:r>
                            <a:rPr lang="ru-RU" sz="1400" dirty="0" err="1"/>
                            <a:t>дифф</a:t>
                          </a:r>
                          <a:r>
                            <a:rPr lang="ru-RU" sz="1400" dirty="0"/>
                            <a:t>. уравнений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/>
                            <a:t>Отрезок, шаг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/>
                            <a:t>Начальные условия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/>
                            <a:t>Аналитическое решение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520511"/>
                      </a:ext>
                    </a:extLst>
                  </a:tr>
                  <a:tr h="88144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80" t="-35172" r="-240360" b="-30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[0; 0.1];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h = 0.01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1</a:t>
                          </a:r>
                          <a:r>
                            <a:rPr lang="en-US" sz="1400" dirty="0"/>
                            <a:t>(0) = 13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2</a:t>
                          </a:r>
                          <a:r>
                            <a:rPr lang="en-US" sz="1400" dirty="0"/>
                            <a:t>(0) = 11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9290" t="-35172" r="-253" b="-30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7240651"/>
                      </a:ext>
                    </a:extLst>
                  </a:tr>
                  <a:tr h="88144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80" t="-135172" r="-240360" b="-20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[0; 0.1];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h = 0.01</a:t>
                          </a:r>
                          <a:endParaRPr lang="ru-RU" sz="1400" dirty="0"/>
                        </a:p>
                        <a:p>
                          <a:pPr algn="l"/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1</a:t>
                          </a:r>
                          <a:r>
                            <a:rPr lang="en-US" sz="1400" dirty="0"/>
                            <a:t>(0) = 5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2</a:t>
                          </a:r>
                          <a:r>
                            <a:rPr lang="en-US" sz="1400" dirty="0"/>
                            <a:t>(0) = 8</a:t>
                          </a:r>
                          <a:endParaRPr lang="ru-RU" sz="1400" dirty="0"/>
                        </a:p>
                        <a:p>
                          <a:pPr algn="l"/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9290" t="-135172" r="-253" b="-20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5570631"/>
                      </a:ext>
                    </a:extLst>
                  </a:tr>
                  <a:tr h="88144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80" t="-236806" r="-240360" b="-1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[2; 3];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h = 0.1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1</a:t>
                          </a:r>
                          <a:r>
                            <a:rPr lang="en-US" sz="1400" dirty="0"/>
                            <a:t>(0) = 1.0879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2</a:t>
                          </a:r>
                          <a:r>
                            <a:rPr lang="en-US" sz="1400" dirty="0"/>
                            <a:t>(0) = 1.0550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9290" t="-236806" r="-253" b="-10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9855808"/>
                      </a:ext>
                    </a:extLst>
                  </a:tr>
                  <a:tr h="88144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80" t="-334483" r="-24036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[0; 1];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h = 0.1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1</a:t>
                          </a:r>
                          <a:r>
                            <a:rPr lang="en-US" sz="1400" dirty="0"/>
                            <a:t>(0) = 1</a:t>
                          </a:r>
                        </a:p>
                        <a:p>
                          <a:pPr algn="l"/>
                          <a:r>
                            <a:rPr lang="en-US" sz="1400" dirty="0"/>
                            <a:t>y</a:t>
                          </a:r>
                          <a:r>
                            <a:rPr lang="en-US" sz="1400" baseline="-25000" dirty="0"/>
                            <a:t>2</a:t>
                          </a:r>
                          <a:r>
                            <a:rPr lang="en-US" sz="1400" dirty="0"/>
                            <a:t>(0) = -2</a:t>
                          </a:r>
                          <a:endParaRPr lang="ru-R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9290" t="-334483" r="-253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3450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ЭЙЛЕРА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96E181-84C6-423E-A37A-F529505EDB6F}"/>
              </a:ext>
            </a:extLst>
          </p:cNvPr>
          <p:cNvSpPr txBox="1"/>
          <p:nvPr/>
        </p:nvSpPr>
        <p:spPr>
          <a:xfrm>
            <a:off x="685716" y="1026984"/>
            <a:ext cx="738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Пусть дана система дифференциальных уравнений: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38DC83-1B6B-439F-896C-4C68C437BD86}"/>
              </a:ext>
            </a:extLst>
          </p:cNvPr>
          <p:cNvSpPr txBox="1"/>
          <p:nvPr/>
        </p:nvSpPr>
        <p:spPr>
          <a:xfrm>
            <a:off x="685716" y="3308990"/>
            <a:ext cx="382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с начальными условиями:</a:t>
            </a:r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10329C62-6285-48F1-A638-28377F8927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028576"/>
              </p:ext>
            </p:extLst>
          </p:nvPr>
        </p:nvGraphicFramePr>
        <p:xfrm>
          <a:off x="4916280" y="3678322"/>
          <a:ext cx="2142175" cy="155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Equation" r:id="rId3" imgW="927000" imgH="672840" progId="Equation.DSMT4">
                  <p:embed/>
                </p:oleObj>
              </mc:Choice>
              <mc:Fallback>
                <p:oleObj name="Equation" r:id="rId3" imgW="927000" imgH="672840" progId="Equation.DSMT4">
                  <p:embed/>
                  <p:pic>
                    <p:nvPicPr>
                      <p:cNvPr id="10" name="Объект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16280" y="3678322"/>
                        <a:ext cx="2142175" cy="155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3B47379-9E93-4DDF-9A17-1B1C15470A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43546"/>
              </p:ext>
            </p:extLst>
          </p:nvPr>
        </p:nvGraphicFramePr>
        <p:xfrm>
          <a:off x="4916280" y="5350845"/>
          <a:ext cx="252730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Equation" r:id="rId5" imgW="1091880" imgH="520560" progId="Equation.DSMT4">
                  <p:embed/>
                </p:oleObj>
              </mc:Choice>
              <mc:Fallback>
                <p:oleObj name="Equation" r:id="rId5" imgW="1091880" imgH="520560" progId="Equation.DSMT4">
                  <p:embed/>
                  <p:pic>
                    <p:nvPicPr>
                      <p:cNvPr id="11" name="Объект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16280" y="5350845"/>
                        <a:ext cx="2527300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1F622E-787F-451C-9D02-5B0C3F2F9D1F}"/>
                  </a:ext>
                </a:extLst>
              </p:cNvPr>
              <p:cNvSpPr txBox="1"/>
              <p:nvPr/>
            </p:nvSpPr>
            <p:spPr>
              <a:xfrm>
                <a:off x="4748419" y="1608698"/>
                <a:ext cx="2695161" cy="166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1F622E-787F-451C-9D02-5B0C3F2F9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419" y="1608698"/>
                <a:ext cx="2695161" cy="1664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ЭЙЛЕРА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FDDF5-88FC-4693-AC51-AFCBB576BA78}"/>
              </a:ext>
            </a:extLst>
          </p:cNvPr>
          <p:cNvSpPr txBox="1"/>
          <p:nvPr/>
        </p:nvSpPr>
        <p:spPr>
          <a:xfrm>
            <a:off x="685715" y="4573912"/>
            <a:ext cx="8274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где </a:t>
            </a:r>
            <a:r>
              <a:rPr lang="en-US" sz="2400" b="1" i="1" dirty="0"/>
              <a:t>h</a:t>
            </a:r>
            <a:r>
              <a:rPr lang="en-US" sz="2400" dirty="0"/>
              <a:t> – </a:t>
            </a:r>
            <a:r>
              <a:rPr lang="ru-RU" sz="2400" dirty="0"/>
              <a:t>шаг вычисления; </a:t>
            </a:r>
            <a:br>
              <a:rPr lang="ru-RU" sz="2400" dirty="0"/>
            </a:br>
            <a:r>
              <a:rPr lang="ru-RU" sz="2400" b="1" i="1" dirty="0"/>
              <a:t> </a:t>
            </a:r>
            <a:r>
              <a:rPr lang="en-US" sz="2400" b="1" i="1" dirty="0"/>
              <a:t>f(x</a:t>
            </a:r>
            <a:r>
              <a:rPr lang="en-US" sz="2400" b="1" i="1" baseline="-25000" dirty="0"/>
              <a:t>i</a:t>
            </a:r>
            <a:r>
              <a:rPr lang="en-US" sz="2400" b="1" i="1" dirty="0"/>
              <a:t>,</a:t>
            </a:r>
            <a:r>
              <a:rPr lang="ru-RU" sz="2400" b="1" i="1" dirty="0"/>
              <a:t> </a:t>
            </a:r>
            <a:r>
              <a:rPr lang="en-US" sz="2400" b="1" i="1" dirty="0" err="1"/>
              <a:t>y</a:t>
            </a:r>
            <a:r>
              <a:rPr lang="en-US" sz="2400" b="1" i="1" baseline="-25000" dirty="0" err="1"/>
              <a:t>i,j</a:t>
            </a:r>
            <a:r>
              <a:rPr lang="en-US" sz="2400" b="1" i="1" dirty="0"/>
              <a:t>) </a:t>
            </a:r>
            <a:r>
              <a:rPr lang="en-US" sz="2400" dirty="0"/>
              <a:t>– </a:t>
            </a:r>
            <a:r>
              <a:rPr lang="ru-RU" sz="2400" dirty="0"/>
              <a:t>правая часть дифференциального уравнения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6E002-BB14-43AE-91EE-6E1A03B6A174}"/>
              </a:ext>
            </a:extLst>
          </p:cNvPr>
          <p:cNvSpPr txBox="1"/>
          <p:nvPr/>
        </p:nvSpPr>
        <p:spPr>
          <a:xfrm>
            <a:off x="838200" y="1100571"/>
            <a:ext cx="382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Формула Эйлера: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9CBE1B-A160-44A7-B6AF-BACE42B8A474}"/>
                  </a:ext>
                </a:extLst>
              </p:cNvPr>
              <p:cNvSpPr txBox="1"/>
              <p:nvPr/>
            </p:nvSpPr>
            <p:spPr>
              <a:xfrm>
                <a:off x="3210615" y="2042376"/>
                <a:ext cx="7152535" cy="2051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3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+1),1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9CBE1B-A160-44A7-B6AF-BACE42B8A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615" y="2042376"/>
                <a:ext cx="7152535" cy="20513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101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D1DF9A-2159-415C-9C8F-B44A1A08C536}"/>
              </a:ext>
            </a:extLst>
          </p:cNvPr>
          <p:cNvSpPr txBox="1"/>
          <p:nvPr/>
        </p:nvSpPr>
        <p:spPr>
          <a:xfrm>
            <a:off x="686136" y="1489871"/>
            <a:ext cx="8457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Решить систему дифференциальных уравнений первого порядка: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C31879-32E2-4380-AED9-4517D33C624A}"/>
              </a:ext>
            </a:extLst>
          </p:cNvPr>
          <p:cNvSpPr txBox="1"/>
          <p:nvPr/>
        </p:nvSpPr>
        <p:spPr>
          <a:xfrm>
            <a:off x="686135" y="4817833"/>
            <a:ext cx="10009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методом Эйлера на отрезке </a:t>
            </a:r>
            <a:r>
              <a:rPr lang="en-US" sz="2400" i="1" dirty="0"/>
              <a:t>[0; 1] </a:t>
            </a:r>
            <a:r>
              <a:rPr lang="ru-RU" sz="2400" dirty="0"/>
              <a:t>с шагом </a:t>
            </a:r>
            <a:r>
              <a:rPr lang="en-US" sz="2400" i="1" dirty="0"/>
              <a:t>h = 0</a:t>
            </a:r>
            <a:r>
              <a:rPr lang="ru-RU" sz="2400" i="1" dirty="0"/>
              <a:t>.</a:t>
            </a:r>
            <a:r>
              <a:rPr lang="en-US" sz="2400" i="1" dirty="0"/>
              <a:t>1</a:t>
            </a:r>
            <a:r>
              <a:rPr lang="en-US" sz="2400" dirty="0"/>
              <a:t>.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BD7B5-45A3-476E-8AA8-2973E3B1B77A}"/>
              </a:ext>
            </a:extLst>
          </p:cNvPr>
          <p:cNvSpPr txBox="1"/>
          <p:nvPr/>
        </p:nvSpPr>
        <p:spPr>
          <a:xfrm>
            <a:off x="686556" y="5504807"/>
            <a:ext cx="84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Начальные условия:</a:t>
            </a:r>
            <a:r>
              <a:rPr lang="en-US" sz="2400" dirty="0"/>
              <a:t> x</a:t>
            </a:r>
            <a:r>
              <a:rPr lang="en-US" sz="2400" baseline="-25000" dirty="0"/>
              <a:t>0</a:t>
            </a:r>
            <a:r>
              <a:rPr lang="en-US" sz="2400" dirty="0"/>
              <a:t> = 0; </a:t>
            </a:r>
            <a:r>
              <a:rPr lang="en-US" sz="2400" i="1" dirty="0"/>
              <a:t>y</a:t>
            </a:r>
            <a:r>
              <a:rPr lang="ru-RU" sz="2400" i="1" baseline="-25000" dirty="0"/>
              <a:t>1</a:t>
            </a:r>
            <a:r>
              <a:rPr lang="ru-RU" sz="2400" i="1" dirty="0"/>
              <a:t>(0)</a:t>
            </a:r>
            <a:r>
              <a:rPr lang="en-US" sz="2400" i="1" dirty="0"/>
              <a:t> = </a:t>
            </a:r>
            <a:r>
              <a:rPr lang="ru-RU" sz="2400" i="1" dirty="0"/>
              <a:t>0</a:t>
            </a:r>
            <a:r>
              <a:rPr lang="en-US" sz="2400" i="1" dirty="0"/>
              <a:t>; y</a:t>
            </a:r>
            <a:r>
              <a:rPr lang="en-US" sz="2400" i="1" baseline="-25000" dirty="0"/>
              <a:t>2</a:t>
            </a:r>
            <a:r>
              <a:rPr lang="en-US" sz="2400" i="1" dirty="0"/>
              <a:t>(0) = 0</a:t>
            </a:r>
            <a:r>
              <a:rPr lang="en-US" sz="2400" dirty="0"/>
              <a:t>.</a:t>
            </a:r>
            <a:endParaRPr lang="ru-RU" sz="2400" dirty="0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D98BA43-A55F-4161-AEDF-AF44B9ED6C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106520"/>
              </p:ext>
            </p:extLst>
          </p:nvPr>
        </p:nvGraphicFramePr>
        <p:xfrm>
          <a:off x="5011466" y="2250159"/>
          <a:ext cx="2169067" cy="2357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Equation" r:id="rId3" imgW="876305" imgH="952594" progId="Equation.DSMT4">
                  <p:embed/>
                </p:oleObj>
              </mc:Choice>
              <mc:Fallback>
                <p:oleObj name="Equation" r:id="rId3" imgW="876305" imgH="952594" progId="Equation.DSMT4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11466" y="2250159"/>
                        <a:ext cx="2169067" cy="2357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485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РЕШЕНИЕ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073C9-7AD6-4319-8D46-63D23302737A}"/>
              </a:ext>
            </a:extLst>
          </p:cNvPr>
          <p:cNvSpPr txBox="1"/>
          <p:nvPr/>
        </p:nvSpPr>
        <p:spPr>
          <a:xfrm>
            <a:off x="838200" y="804989"/>
            <a:ext cx="303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Система дифференциальных</a:t>
            </a:r>
          </a:p>
          <a:p>
            <a:r>
              <a:rPr lang="ru-RU" dirty="0"/>
              <a:t> уравнений: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79AC38-8288-475D-8AFF-722A56A670DB}"/>
              </a:ext>
            </a:extLst>
          </p:cNvPr>
          <p:cNvSpPr txBox="1"/>
          <p:nvPr/>
        </p:nvSpPr>
        <p:spPr>
          <a:xfrm>
            <a:off x="5012375" y="804989"/>
            <a:ext cx="165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Метод Эйлера: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FB13AB89-424E-428E-99FA-1A15592612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7103796"/>
                  </p:ext>
                </p:extLst>
              </p:nvPr>
            </p:nvGraphicFramePr>
            <p:xfrm>
              <a:off x="1367423" y="2940255"/>
              <a:ext cx="9256737" cy="3770313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532357">
                      <a:extLst>
                        <a:ext uri="{9D8B030D-6E8A-4147-A177-3AD203B41FA5}">
                          <a16:colId xmlns:a16="http://schemas.microsoft.com/office/drawing/2014/main" val="495625764"/>
                        </a:ext>
                      </a:extLst>
                    </a:gridCol>
                    <a:gridCol w="1396652">
                      <a:extLst>
                        <a:ext uri="{9D8B030D-6E8A-4147-A177-3AD203B41FA5}">
                          <a16:colId xmlns:a16="http://schemas.microsoft.com/office/drawing/2014/main" val="1067560906"/>
                        </a:ext>
                      </a:extLst>
                    </a:gridCol>
                    <a:gridCol w="3663864">
                      <a:extLst>
                        <a:ext uri="{9D8B030D-6E8A-4147-A177-3AD203B41FA5}">
                          <a16:colId xmlns:a16="http://schemas.microsoft.com/office/drawing/2014/main" val="3183822333"/>
                        </a:ext>
                      </a:extLst>
                    </a:gridCol>
                    <a:gridCol w="3663864">
                      <a:extLst>
                        <a:ext uri="{9D8B030D-6E8A-4147-A177-3AD203B41FA5}">
                          <a16:colId xmlns:a16="http://schemas.microsoft.com/office/drawing/2014/main" val="1813195599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u="none" strike="noStrike" dirty="0">
                              <a:effectLst/>
                            </a:rPr>
                            <a:t>i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u="none" strike="noStrike" dirty="0">
                              <a:effectLst/>
                            </a:rPr>
                            <a:t>x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US" sz="20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20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45419809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0.0000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0.0000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97365896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1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0.1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0.0000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0.1000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96645270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2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0.2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0.0100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0.2000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51262217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3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0.3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0.0300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0.2998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41981044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4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0.4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0.0600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0.3989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94355484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5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0.5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0.0999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0.4965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8433206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6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0.6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0.1495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0.5917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72405766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7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0.7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0.2087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0.6831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88744816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8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0.8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0.2770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0.7695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71233176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9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0.9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0.3539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0.8496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44298914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10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1.0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0.4389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0.9223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6909068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FB13AB89-424E-428E-99FA-1A15592612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7103796"/>
                  </p:ext>
                </p:extLst>
              </p:nvPr>
            </p:nvGraphicFramePr>
            <p:xfrm>
              <a:off x="1367423" y="2940255"/>
              <a:ext cx="9256737" cy="3770313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532357">
                      <a:extLst>
                        <a:ext uri="{9D8B030D-6E8A-4147-A177-3AD203B41FA5}">
                          <a16:colId xmlns:a16="http://schemas.microsoft.com/office/drawing/2014/main" val="495625764"/>
                        </a:ext>
                      </a:extLst>
                    </a:gridCol>
                    <a:gridCol w="1396652">
                      <a:extLst>
                        <a:ext uri="{9D8B030D-6E8A-4147-A177-3AD203B41FA5}">
                          <a16:colId xmlns:a16="http://schemas.microsoft.com/office/drawing/2014/main" val="1067560906"/>
                        </a:ext>
                      </a:extLst>
                    </a:gridCol>
                    <a:gridCol w="3663864">
                      <a:extLst>
                        <a:ext uri="{9D8B030D-6E8A-4147-A177-3AD203B41FA5}">
                          <a16:colId xmlns:a16="http://schemas.microsoft.com/office/drawing/2014/main" val="3183822333"/>
                        </a:ext>
                      </a:extLst>
                    </a:gridCol>
                    <a:gridCol w="3663864">
                      <a:extLst>
                        <a:ext uri="{9D8B030D-6E8A-4147-A177-3AD203B41FA5}">
                          <a16:colId xmlns:a16="http://schemas.microsoft.com/office/drawing/2014/main" val="1813195599"/>
                        </a:ext>
                      </a:extLst>
                    </a:gridCol>
                  </a:tblGrid>
                  <a:tr h="33369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u="none" strike="noStrike" dirty="0">
                              <a:effectLst/>
                            </a:rPr>
                            <a:t>i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u="none" strike="noStrike" dirty="0">
                              <a:effectLst/>
                            </a:rPr>
                            <a:t>x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b">
                        <a:blipFill>
                          <a:blip r:embed="rId3"/>
                          <a:stretch>
                            <a:fillRect l="-52912" t="-14545" r="-100333" b="-107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b">
                        <a:blipFill>
                          <a:blip r:embed="rId3"/>
                          <a:stretch>
                            <a:fillRect l="-152912" t="-14545" r="-333" b="-107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198093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0.0000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0.0000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973658965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1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0.1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0.0000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0.1000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966452707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2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0.2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0.0100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0.2000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512622178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3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0.3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0.0300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0.2998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419810449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4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0.4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0.0600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0.3989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943554841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5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0.5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0.0999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0.4965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843320605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6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0.6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0.1495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0.5917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724057661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7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0.7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0.2087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0.6831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887448165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8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0.8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0.2770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0.7695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712331763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9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0.9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0.3539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0.8496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442989140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10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1.0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>
                              <a:effectLst/>
                            </a:rPr>
                            <a:t>0.4389</a:t>
                          </a:r>
                          <a:endParaRPr lang="ru-RU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2000" u="none" strike="noStrike" dirty="0">
                              <a:effectLst/>
                            </a:rPr>
                            <a:t>0.9223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69090680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A23C612-A25F-4544-831A-FA02ACC32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208154"/>
              </p:ext>
            </p:extLst>
          </p:nvPr>
        </p:nvGraphicFramePr>
        <p:xfrm>
          <a:off x="2463654" y="1174321"/>
          <a:ext cx="1416229" cy="1539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Equation" r:id="rId4" imgW="876305" imgH="952594" progId="Equation.DSMT4">
                  <p:embed/>
                </p:oleObj>
              </mc:Choice>
              <mc:Fallback>
                <p:oleObj name="Equation" r:id="rId4" imgW="876305" imgH="952594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D98BA43-A55F-4161-AEDF-AF44B9ED6C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63654" y="1174321"/>
                        <a:ext cx="1416229" cy="1539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05AE01-FE74-491F-8157-9F02DB28273D}"/>
                  </a:ext>
                </a:extLst>
              </p:cNvPr>
              <p:cNvSpPr txBox="1"/>
              <p:nvPr/>
            </p:nvSpPr>
            <p:spPr>
              <a:xfrm>
                <a:off x="5012375" y="1128154"/>
                <a:ext cx="4768678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+1),1</m:t>
                                  </m:r>
                                </m:sub>
                              </m:s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05AE01-FE74-491F-8157-9F02DB282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75" y="1128154"/>
                <a:ext cx="4768678" cy="1367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319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37996" y="152094"/>
            <a:ext cx="10457714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710356"/>
              </p:ext>
            </p:extLst>
          </p:nvPr>
        </p:nvGraphicFramePr>
        <p:xfrm>
          <a:off x="41146" y="600860"/>
          <a:ext cx="7369304" cy="585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6930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equations(x: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y: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y.Length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  <a:endParaRPr lang="ru-RU" sz="13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y[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s-E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s-E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s-E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s-E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exp(-x * y[</a:t>
                      </a:r>
                      <a:r>
                        <a:rPr lang="es-E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s-E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</a:t>
                      </a:r>
                    </a:p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3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3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Eiler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(f: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y: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x0, 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y0: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h: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 := 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Trunc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- x0) / h) + 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count);</a:t>
                      </a: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35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.High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[i], y0.Length);</a:t>
                      </a:r>
                    </a:p>
                    <a:p>
                      <a:r>
                        <a:rPr lang="ru-RU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x0;</a:t>
                      </a: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right_parts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(y0.Length, 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y0;</a:t>
                      </a: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count-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right_parts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f(x,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]);</a:t>
                      </a: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[i].High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[i][j] := </a:t>
                      </a:r>
                      <a:r>
                        <a:rPr lang="en-US" sz="13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3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][j] + h * </a:t>
                      </a:r>
                      <a:r>
                        <a:rPr lang="en-US" sz="13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right_parts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[j];</a:t>
                      </a: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x += h</a:t>
                      </a:r>
                    </a:p>
                    <a:p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endParaRPr lang="en-US" sz="13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3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3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8477C4E-8E19-4D00-B080-09B73E819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025242"/>
              </p:ext>
            </p:extLst>
          </p:nvPr>
        </p:nvGraphicFramePr>
        <p:xfrm>
          <a:off x="7419340" y="599867"/>
          <a:ext cx="4711699" cy="47167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169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354580"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s-E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y0 := Arr(</a:t>
                      </a:r>
                      <a:r>
                        <a:rPr lang="es-E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s-E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s-E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s-E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da-DK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da-DK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da-DK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Eiler(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equations</a:t>
                      </a:r>
                      <a:r>
                        <a:rPr lang="da-DK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da-DK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da-DK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da-DK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da-DK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y0, </a:t>
                      </a:r>
                      <a:r>
                        <a:rPr lang="da-DK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da-DK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y.High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y[i].High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s-E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s-E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write(y[i][j]:</a:t>
                      </a:r>
                      <a:r>
                        <a:rPr lang="es-E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s-E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s-ES" sz="13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s-E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3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2362201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300" dirty="0">
                          <a:latin typeface="Courier New" panose="02070309020205020404" pitchFamily="49" charset="0"/>
                        </a:rPr>
                        <a:t>0.0000  0.0000</a:t>
                      </a:r>
                    </a:p>
                    <a:p>
                      <a:r>
                        <a:rPr lang="ru-RU" sz="1300" dirty="0">
                          <a:latin typeface="Courier New" panose="02070309020205020404" pitchFamily="49" charset="0"/>
                        </a:rPr>
                        <a:t>  0.0000  0.1000</a:t>
                      </a:r>
                    </a:p>
                    <a:p>
                      <a:r>
                        <a:rPr lang="ru-RU" sz="1300" dirty="0">
                          <a:latin typeface="Courier New" panose="02070309020205020404" pitchFamily="49" charset="0"/>
                        </a:rPr>
                        <a:t>  0.0100  0.2000</a:t>
                      </a:r>
                    </a:p>
                    <a:p>
                      <a:r>
                        <a:rPr lang="ru-RU" sz="1300" dirty="0">
                          <a:latin typeface="Courier New" panose="02070309020205020404" pitchFamily="49" charset="0"/>
                        </a:rPr>
                        <a:t>  0.0300  0.2998</a:t>
                      </a:r>
                    </a:p>
                    <a:p>
                      <a:r>
                        <a:rPr lang="ru-RU" sz="1300" dirty="0">
                          <a:latin typeface="Courier New" panose="02070309020205020404" pitchFamily="49" charset="0"/>
                        </a:rPr>
                        <a:t>  0.0600  0.3989</a:t>
                      </a:r>
                    </a:p>
                    <a:p>
                      <a:r>
                        <a:rPr lang="ru-RU" sz="1300" dirty="0">
                          <a:latin typeface="Courier New" panose="02070309020205020404" pitchFamily="49" charset="0"/>
                        </a:rPr>
                        <a:t>  0.0999  0.4965</a:t>
                      </a:r>
                    </a:p>
                    <a:p>
                      <a:r>
                        <a:rPr lang="ru-RU" sz="1300" dirty="0">
                          <a:latin typeface="Courier New" panose="02070309020205020404" pitchFamily="49" charset="0"/>
                        </a:rPr>
                        <a:t>  0.1495  0.5917</a:t>
                      </a:r>
                    </a:p>
                    <a:p>
                      <a:r>
                        <a:rPr lang="ru-RU" sz="1300" dirty="0">
                          <a:latin typeface="Courier New" panose="02070309020205020404" pitchFamily="49" charset="0"/>
                        </a:rPr>
                        <a:t>  0.2087  0.6831</a:t>
                      </a:r>
                    </a:p>
                    <a:p>
                      <a:r>
                        <a:rPr lang="ru-RU" sz="1300" dirty="0">
                          <a:latin typeface="Courier New" panose="02070309020205020404" pitchFamily="49" charset="0"/>
                        </a:rPr>
                        <a:t>  0.2770  0.7695</a:t>
                      </a:r>
                    </a:p>
                    <a:p>
                      <a:r>
                        <a:rPr lang="ru-RU" sz="1300" dirty="0">
                          <a:latin typeface="Courier New" panose="02070309020205020404" pitchFamily="49" charset="0"/>
                        </a:rPr>
                        <a:t>  0.3539  0.8496</a:t>
                      </a:r>
                    </a:p>
                    <a:p>
                      <a:r>
                        <a:rPr lang="ru-RU" sz="1300" dirty="0">
                          <a:latin typeface="Courier New" panose="02070309020205020404" pitchFamily="49" charset="0"/>
                        </a:rPr>
                        <a:t>  0.4389  0.9223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483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</a:t>
            </a:r>
            <a:r>
              <a:rPr lang="ru-RU" sz="2400" dirty="0"/>
              <a:t>РУНГЕ-КУТТЫ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4B6013-7E30-4F74-B1E2-A664C55D2F05}"/>
              </a:ext>
            </a:extLst>
          </p:cNvPr>
          <p:cNvSpPr txBox="1"/>
          <p:nvPr/>
        </p:nvSpPr>
        <p:spPr>
          <a:xfrm>
            <a:off x="838200" y="5410982"/>
            <a:ext cx="6765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где </a:t>
            </a:r>
            <a:r>
              <a:rPr lang="en-US" sz="2000" b="1" i="1" dirty="0"/>
              <a:t>h</a:t>
            </a:r>
            <a:r>
              <a:rPr lang="en-US" sz="2000" dirty="0"/>
              <a:t> – </a:t>
            </a:r>
            <a:r>
              <a:rPr lang="ru-RU" sz="2000" dirty="0"/>
              <a:t>шаг вычисления; </a:t>
            </a:r>
          </a:p>
          <a:p>
            <a:r>
              <a:rPr lang="ru-RU" sz="2000" b="1" i="1" dirty="0"/>
              <a:t> </a:t>
            </a:r>
            <a:r>
              <a:rPr lang="en-US" sz="2000" b="1" i="1" dirty="0"/>
              <a:t>f(x</a:t>
            </a:r>
            <a:r>
              <a:rPr lang="en-US" sz="2000" b="1" i="1" baseline="-25000" dirty="0"/>
              <a:t>i</a:t>
            </a:r>
            <a:r>
              <a:rPr lang="en-US" sz="2000" b="1" i="1" dirty="0"/>
              <a:t>,</a:t>
            </a:r>
            <a:r>
              <a:rPr lang="ru-RU" sz="2000" b="1" i="1" dirty="0"/>
              <a:t> </a:t>
            </a:r>
            <a:r>
              <a:rPr lang="en-US" sz="2000" b="1" i="1" dirty="0" err="1"/>
              <a:t>y</a:t>
            </a:r>
            <a:r>
              <a:rPr lang="en-US" sz="2000" b="1" i="1" baseline="-25000" dirty="0" err="1"/>
              <a:t>i,j</a:t>
            </a:r>
            <a:r>
              <a:rPr lang="en-US" sz="2000" b="1" i="1" dirty="0"/>
              <a:t>) </a:t>
            </a:r>
            <a:r>
              <a:rPr lang="en-US" sz="2000" dirty="0"/>
              <a:t>– </a:t>
            </a:r>
            <a:r>
              <a:rPr lang="ru-RU" sz="2000" dirty="0"/>
              <a:t>правая часть дифференциального уравнения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0D55EA-4E26-4B6F-826B-F19E93CE7D39}"/>
                  </a:ext>
                </a:extLst>
              </p:cNvPr>
              <p:cNvSpPr txBox="1"/>
              <p:nvPr/>
            </p:nvSpPr>
            <p:spPr>
              <a:xfrm>
                <a:off x="838200" y="1286092"/>
                <a:ext cx="9790308" cy="1823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3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+2∙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 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ru-R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+2∙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0D55EA-4E26-4B6F-826B-F19E93CE7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86092"/>
                <a:ext cx="9790308" cy="18234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8E2108-5402-4234-82B1-A60DBEF354EB}"/>
                  </a:ext>
                </a:extLst>
              </p:cNvPr>
              <p:cNvSpPr txBox="1"/>
              <p:nvPr/>
            </p:nvSpPr>
            <p:spPr>
              <a:xfrm>
                <a:off x="838200" y="3482015"/>
                <a:ext cx="202555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8E2108-5402-4234-82B1-A60DBEF35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82015"/>
                <a:ext cx="2025555" cy="307777"/>
              </a:xfrm>
              <a:prstGeom prst="rect">
                <a:avLst/>
              </a:prstGeom>
              <a:blipFill>
                <a:blip r:embed="rId3"/>
                <a:stretch>
                  <a:fillRect l="-2711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1D3943-6A1F-4821-B724-C7AFBB9D4D94}"/>
                  </a:ext>
                </a:extLst>
              </p:cNvPr>
              <p:cNvSpPr txBox="1"/>
              <p:nvPr/>
            </p:nvSpPr>
            <p:spPr>
              <a:xfrm>
                <a:off x="838200" y="3895539"/>
                <a:ext cx="54311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1D3943-6A1F-4821-B724-C7AFBB9D4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5539"/>
                <a:ext cx="5431102" cy="307777"/>
              </a:xfrm>
              <a:prstGeom prst="rect">
                <a:avLst/>
              </a:prstGeom>
              <a:blipFill>
                <a:blip r:embed="rId4"/>
                <a:stretch>
                  <a:fillRect l="-674" t="-164706" r="-9213" b="-2450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0F1706-3F8E-4C6D-8608-B41AA41605A6}"/>
                  </a:ext>
                </a:extLst>
              </p:cNvPr>
              <p:cNvSpPr txBox="1"/>
              <p:nvPr/>
            </p:nvSpPr>
            <p:spPr>
              <a:xfrm>
                <a:off x="838200" y="4309063"/>
                <a:ext cx="54311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0F1706-3F8E-4C6D-8608-B41AA4160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09063"/>
                <a:ext cx="5431102" cy="307777"/>
              </a:xfrm>
              <a:prstGeom prst="rect">
                <a:avLst/>
              </a:prstGeom>
              <a:blipFill>
                <a:blip r:embed="rId5"/>
                <a:stretch>
                  <a:fillRect l="-787" t="-170000" r="-9326" b="-2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68CF87-B212-4F62-B57F-CAF059393F1D}"/>
                  </a:ext>
                </a:extLst>
              </p:cNvPr>
              <p:cNvSpPr txBox="1"/>
              <p:nvPr/>
            </p:nvSpPr>
            <p:spPr>
              <a:xfrm>
                <a:off x="838200" y="4722587"/>
                <a:ext cx="38251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68CF87-B212-4F62-B57F-CAF059393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22587"/>
                <a:ext cx="3825150" cy="307777"/>
              </a:xfrm>
              <a:prstGeom prst="rect">
                <a:avLst/>
              </a:prstGeom>
              <a:blipFill>
                <a:blip r:embed="rId6"/>
                <a:stretch>
                  <a:fillRect l="-1276" b="-3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A46266-64C5-4E10-A0B1-016DC6321B98}"/>
                  </a:ext>
                </a:extLst>
              </p:cNvPr>
              <p:cNvSpPr txBox="1"/>
              <p:nvPr/>
            </p:nvSpPr>
            <p:spPr>
              <a:xfrm>
                <a:off x="6645058" y="3482015"/>
                <a:ext cx="20315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A46266-64C5-4E10-A0B1-016DC6321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58" y="3482015"/>
                <a:ext cx="2031518" cy="307777"/>
              </a:xfrm>
              <a:prstGeom prst="rect">
                <a:avLst/>
              </a:prstGeom>
              <a:blipFill>
                <a:blip r:embed="rId7"/>
                <a:stretch>
                  <a:fillRect l="-2703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90B227-A52A-4858-AF09-E888438F770F}"/>
                  </a:ext>
                </a:extLst>
              </p:cNvPr>
              <p:cNvSpPr txBox="1"/>
              <p:nvPr/>
            </p:nvSpPr>
            <p:spPr>
              <a:xfrm>
                <a:off x="6645058" y="3895539"/>
                <a:ext cx="54430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90B227-A52A-4858-AF09-E888438F7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58" y="3895539"/>
                <a:ext cx="5443029" cy="307777"/>
              </a:xfrm>
              <a:prstGeom prst="rect">
                <a:avLst/>
              </a:prstGeom>
              <a:blipFill>
                <a:blip r:embed="rId8"/>
                <a:stretch>
                  <a:fillRect l="-672" t="-164706" r="-9183" b="-2450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EE7B6F-2E20-4ACF-894A-CB12E9F6FF93}"/>
                  </a:ext>
                </a:extLst>
              </p:cNvPr>
              <p:cNvSpPr txBox="1"/>
              <p:nvPr/>
            </p:nvSpPr>
            <p:spPr>
              <a:xfrm>
                <a:off x="6645058" y="4309062"/>
                <a:ext cx="54430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EE7B6F-2E20-4ACF-894A-CB12E9F6F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58" y="4309062"/>
                <a:ext cx="5443029" cy="307777"/>
              </a:xfrm>
              <a:prstGeom prst="rect">
                <a:avLst/>
              </a:prstGeom>
              <a:blipFill>
                <a:blip r:embed="rId9"/>
                <a:stretch>
                  <a:fillRect l="-784" t="-170000" r="-9295" b="-2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9D063E-4E85-404C-B6C6-A5018ED14537}"/>
                  </a:ext>
                </a:extLst>
              </p:cNvPr>
              <p:cNvSpPr txBox="1"/>
              <p:nvPr/>
            </p:nvSpPr>
            <p:spPr>
              <a:xfrm>
                <a:off x="6645058" y="4722587"/>
                <a:ext cx="383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9D063E-4E85-404C-B6C6-A5018ED14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58" y="4722587"/>
                <a:ext cx="3837076" cy="307777"/>
              </a:xfrm>
              <a:prstGeom prst="rect">
                <a:avLst/>
              </a:prstGeom>
              <a:blipFill>
                <a:blip r:embed="rId10"/>
                <a:stretch>
                  <a:fillRect l="-1270" b="-3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431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D1DF9A-2159-415C-9C8F-B44A1A08C536}"/>
              </a:ext>
            </a:extLst>
          </p:cNvPr>
          <p:cNvSpPr txBox="1"/>
          <p:nvPr/>
        </p:nvSpPr>
        <p:spPr>
          <a:xfrm>
            <a:off x="686136" y="1489871"/>
            <a:ext cx="8457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Решить систему дифференциальных уравнений первого порядка: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C31879-32E2-4380-AED9-4517D33C624A}"/>
              </a:ext>
            </a:extLst>
          </p:cNvPr>
          <p:cNvSpPr txBox="1"/>
          <p:nvPr/>
        </p:nvSpPr>
        <p:spPr>
          <a:xfrm>
            <a:off x="686135" y="4817833"/>
            <a:ext cx="10009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методом Рунге-Кутты на отрезке </a:t>
            </a:r>
            <a:r>
              <a:rPr lang="en-US" sz="2400" i="1" dirty="0"/>
              <a:t>[0; 1] </a:t>
            </a:r>
            <a:r>
              <a:rPr lang="ru-RU" sz="2400" dirty="0"/>
              <a:t>с шагом </a:t>
            </a:r>
            <a:r>
              <a:rPr lang="en-US" sz="2400" i="1" dirty="0"/>
              <a:t>h = 0</a:t>
            </a:r>
            <a:r>
              <a:rPr lang="ru-RU" sz="2400" i="1" dirty="0"/>
              <a:t>.</a:t>
            </a:r>
            <a:r>
              <a:rPr lang="en-US" sz="2400" i="1" dirty="0"/>
              <a:t>1</a:t>
            </a:r>
            <a:r>
              <a:rPr lang="en-US" sz="2400" dirty="0"/>
              <a:t>.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BD7B5-45A3-476E-8AA8-2973E3B1B77A}"/>
              </a:ext>
            </a:extLst>
          </p:cNvPr>
          <p:cNvSpPr txBox="1"/>
          <p:nvPr/>
        </p:nvSpPr>
        <p:spPr>
          <a:xfrm>
            <a:off x="686556" y="5504807"/>
            <a:ext cx="84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Начальные условия:</a:t>
            </a:r>
            <a:r>
              <a:rPr lang="en-US" sz="2400" dirty="0"/>
              <a:t> x</a:t>
            </a:r>
            <a:r>
              <a:rPr lang="en-US" sz="2400" baseline="-25000" dirty="0"/>
              <a:t>0</a:t>
            </a:r>
            <a:r>
              <a:rPr lang="en-US" sz="2400" dirty="0"/>
              <a:t> = 0; </a:t>
            </a:r>
            <a:r>
              <a:rPr lang="en-US" sz="2400" i="1" dirty="0"/>
              <a:t>y</a:t>
            </a:r>
            <a:r>
              <a:rPr lang="ru-RU" sz="2400" i="1" baseline="-25000" dirty="0"/>
              <a:t>1</a:t>
            </a:r>
            <a:r>
              <a:rPr lang="ru-RU" sz="2400" i="1" dirty="0"/>
              <a:t>(0)</a:t>
            </a:r>
            <a:r>
              <a:rPr lang="en-US" sz="2400" i="1" dirty="0"/>
              <a:t> = </a:t>
            </a:r>
            <a:r>
              <a:rPr lang="ru-RU" sz="2400" i="1" dirty="0"/>
              <a:t>0</a:t>
            </a:r>
            <a:r>
              <a:rPr lang="en-US" sz="2400" i="1" dirty="0"/>
              <a:t>; y</a:t>
            </a:r>
            <a:r>
              <a:rPr lang="en-US" sz="2400" i="1" baseline="-25000" dirty="0"/>
              <a:t>2</a:t>
            </a:r>
            <a:r>
              <a:rPr lang="en-US" sz="2400" i="1" dirty="0"/>
              <a:t>(0) = 0</a:t>
            </a:r>
            <a:r>
              <a:rPr lang="en-US" sz="2400" dirty="0"/>
              <a:t>.</a:t>
            </a:r>
            <a:endParaRPr lang="ru-RU" sz="2400" dirty="0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D98BA43-A55F-4161-AEDF-AF44B9ED6CA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011466" y="2250159"/>
          <a:ext cx="2169067" cy="2357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Equation" r:id="rId3" imgW="876305" imgH="952594" progId="Equation.DSMT4">
                  <p:embed/>
                </p:oleObj>
              </mc:Choice>
              <mc:Fallback>
                <p:oleObj name="Equation" r:id="rId3" imgW="876305" imgH="952594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D98BA43-A55F-4161-AEDF-AF44B9ED6C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11466" y="2250159"/>
                        <a:ext cx="2169067" cy="2357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9758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РЕШЕНИЕ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073C9-7AD6-4319-8D46-63D23302737A}"/>
              </a:ext>
            </a:extLst>
          </p:cNvPr>
          <p:cNvSpPr txBox="1"/>
          <p:nvPr/>
        </p:nvSpPr>
        <p:spPr>
          <a:xfrm>
            <a:off x="838200" y="804989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Дифференциальное уравнение: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79AC38-8288-475D-8AFF-722A56A670DB}"/>
              </a:ext>
            </a:extLst>
          </p:cNvPr>
          <p:cNvSpPr txBox="1"/>
          <p:nvPr/>
        </p:nvSpPr>
        <p:spPr>
          <a:xfrm>
            <a:off x="5012375" y="804989"/>
            <a:ext cx="210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Метод Рунге-Кутты: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5EBAC14E-7482-4D5C-BE28-E6ABF21EF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417779"/>
              </p:ext>
            </p:extLst>
          </p:nvPr>
        </p:nvGraphicFramePr>
        <p:xfrm>
          <a:off x="838200" y="2981410"/>
          <a:ext cx="10229292" cy="35822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52441">
                  <a:extLst>
                    <a:ext uri="{9D8B030D-6E8A-4147-A177-3AD203B41FA5}">
                      <a16:colId xmlns:a16="http://schemas.microsoft.com/office/drawing/2014/main" val="1133286358"/>
                    </a:ext>
                  </a:extLst>
                </a:gridCol>
                <a:gridCol w="852441">
                  <a:extLst>
                    <a:ext uri="{9D8B030D-6E8A-4147-A177-3AD203B41FA5}">
                      <a16:colId xmlns:a16="http://schemas.microsoft.com/office/drawing/2014/main" val="2645304740"/>
                    </a:ext>
                  </a:extLst>
                </a:gridCol>
                <a:gridCol w="852441">
                  <a:extLst>
                    <a:ext uri="{9D8B030D-6E8A-4147-A177-3AD203B41FA5}">
                      <a16:colId xmlns:a16="http://schemas.microsoft.com/office/drawing/2014/main" val="1160742868"/>
                    </a:ext>
                  </a:extLst>
                </a:gridCol>
                <a:gridCol w="852441">
                  <a:extLst>
                    <a:ext uri="{9D8B030D-6E8A-4147-A177-3AD203B41FA5}">
                      <a16:colId xmlns:a16="http://schemas.microsoft.com/office/drawing/2014/main" val="4294535033"/>
                    </a:ext>
                  </a:extLst>
                </a:gridCol>
                <a:gridCol w="852441">
                  <a:extLst>
                    <a:ext uri="{9D8B030D-6E8A-4147-A177-3AD203B41FA5}">
                      <a16:colId xmlns:a16="http://schemas.microsoft.com/office/drawing/2014/main" val="1033384514"/>
                    </a:ext>
                  </a:extLst>
                </a:gridCol>
                <a:gridCol w="852441">
                  <a:extLst>
                    <a:ext uri="{9D8B030D-6E8A-4147-A177-3AD203B41FA5}">
                      <a16:colId xmlns:a16="http://schemas.microsoft.com/office/drawing/2014/main" val="74252296"/>
                    </a:ext>
                  </a:extLst>
                </a:gridCol>
                <a:gridCol w="852441">
                  <a:extLst>
                    <a:ext uri="{9D8B030D-6E8A-4147-A177-3AD203B41FA5}">
                      <a16:colId xmlns:a16="http://schemas.microsoft.com/office/drawing/2014/main" val="4193169263"/>
                    </a:ext>
                  </a:extLst>
                </a:gridCol>
                <a:gridCol w="852441">
                  <a:extLst>
                    <a:ext uri="{9D8B030D-6E8A-4147-A177-3AD203B41FA5}">
                      <a16:colId xmlns:a16="http://schemas.microsoft.com/office/drawing/2014/main" val="3410995290"/>
                    </a:ext>
                  </a:extLst>
                </a:gridCol>
                <a:gridCol w="852441">
                  <a:extLst>
                    <a:ext uri="{9D8B030D-6E8A-4147-A177-3AD203B41FA5}">
                      <a16:colId xmlns:a16="http://schemas.microsoft.com/office/drawing/2014/main" val="2381602763"/>
                    </a:ext>
                  </a:extLst>
                </a:gridCol>
                <a:gridCol w="852441">
                  <a:extLst>
                    <a:ext uri="{9D8B030D-6E8A-4147-A177-3AD203B41FA5}">
                      <a16:colId xmlns:a16="http://schemas.microsoft.com/office/drawing/2014/main" val="451022945"/>
                    </a:ext>
                  </a:extLst>
                </a:gridCol>
                <a:gridCol w="852441">
                  <a:extLst>
                    <a:ext uri="{9D8B030D-6E8A-4147-A177-3AD203B41FA5}">
                      <a16:colId xmlns:a16="http://schemas.microsoft.com/office/drawing/2014/main" val="419257232"/>
                    </a:ext>
                  </a:extLst>
                </a:gridCol>
                <a:gridCol w="852441">
                  <a:extLst>
                    <a:ext uri="{9D8B030D-6E8A-4147-A177-3AD203B41FA5}">
                      <a16:colId xmlns:a16="http://schemas.microsoft.com/office/drawing/2014/main" val="86751600"/>
                    </a:ext>
                  </a:extLst>
                </a:gridCol>
              </a:tblGrid>
              <a:tr h="2985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x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k</a:t>
                      </a:r>
                      <a:r>
                        <a:rPr lang="en-US" sz="1800" b="1" u="none" strike="noStrike" baseline="-25000" dirty="0">
                          <a:effectLst/>
                        </a:rPr>
                        <a:t>11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k</a:t>
                      </a:r>
                      <a:r>
                        <a:rPr lang="en-US" sz="1800" b="1" u="none" strike="noStrike" baseline="-25000" dirty="0">
                          <a:effectLst/>
                        </a:rPr>
                        <a:t>21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k</a:t>
                      </a:r>
                      <a:r>
                        <a:rPr lang="en-US" sz="1800" b="1" u="none" strike="noStrike" baseline="-25000" dirty="0">
                          <a:effectLst/>
                        </a:rPr>
                        <a:t>31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k</a:t>
                      </a:r>
                      <a:r>
                        <a:rPr lang="en-US" sz="1800" b="1" u="none" strike="noStrike" baseline="-25000" dirty="0">
                          <a:effectLst/>
                        </a:rPr>
                        <a:t>41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y</a:t>
                      </a:r>
                      <a:r>
                        <a:rPr lang="en-US" sz="1800" b="1" u="none" strike="noStrike" baseline="-25000" dirty="0">
                          <a:effectLst/>
                        </a:rPr>
                        <a:t>i,1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k</a:t>
                      </a:r>
                      <a:r>
                        <a:rPr lang="en-US" sz="1800" b="1" u="none" strike="noStrike" baseline="-25000" dirty="0">
                          <a:effectLst/>
                        </a:rPr>
                        <a:t>12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k</a:t>
                      </a:r>
                      <a:r>
                        <a:rPr lang="en-US" sz="1800" b="1" u="none" strike="noStrike" baseline="-25000" dirty="0">
                          <a:effectLst/>
                        </a:rPr>
                        <a:t>22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k</a:t>
                      </a:r>
                      <a:r>
                        <a:rPr lang="en-US" sz="1800" b="1" u="none" strike="noStrike" baseline="-25000" dirty="0">
                          <a:effectLst/>
                        </a:rPr>
                        <a:t>32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k</a:t>
                      </a:r>
                      <a:r>
                        <a:rPr lang="en-US" sz="1800" b="1" u="none" strike="noStrike" baseline="-25000" dirty="0">
                          <a:effectLst/>
                        </a:rPr>
                        <a:t>42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y</a:t>
                      </a:r>
                      <a:r>
                        <a:rPr lang="en-US" sz="1800" b="1" u="none" strike="noStrike" baseline="-25000" dirty="0">
                          <a:effectLst/>
                        </a:rPr>
                        <a:t>i,2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66694532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-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-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-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-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0.0000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-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-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-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>
                          <a:effectLst/>
                        </a:rPr>
                        <a:t>-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0.0000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75355084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0.0000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0.0500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0.0500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0.1000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0.0050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1.0000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1.0000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0.9999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0.9995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0.1000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71122705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0.1000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0.1500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0.1499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0.1998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0.0200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0.9995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0.9985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0.9981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0.9960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0.1998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92363276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0.1998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0.2496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0.2494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0.2990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0.0449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0.9960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0.9925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0.9919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0.9866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0.2990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50648445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0.2990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0.3483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0.3480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0.3968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0.0797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0.9866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0.9793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0.9784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0.9686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0.3968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7080413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0.3968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0.4453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0.4446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0.4923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0.1242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0.9686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0.9562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0.9551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0.9398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0.4924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16228611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0.4924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0.5393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0.5384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0.5844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0.1781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0.9398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0.9214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0.9202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0.8987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0.5844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531409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0.5844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0.6293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0.6281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0.6716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0.2409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0.8987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0.8739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0.8727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0.8448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0.6717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54323294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0.6717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0.7139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0.7124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0.7529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0.3122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0.8448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0.8139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0.8126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0.7790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0.7529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89322968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0.7529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0.7919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0.7901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0.8271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0.3913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0.7790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0.7427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0.7415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0.7032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0.8271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28585663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10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 dirty="0">
                          <a:effectLst/>
                        </a:rPr>
                        <a:t>1.0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0.8271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0.8623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0.8603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0.8933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0.4774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0.7032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0.6630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0.6619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>
                          <a:effectLst/>
                        </a:rPr>
                        <a:t>0.6204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u="none" strike="noStrike" dirty="0">
                          <a:effectLst/>
                        </a:rPr>
                        <a:t>0.8933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1646512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20F9B3-B682-48FF-880F-1F42587D2C6F}"/>
                  </a:ext>
                </a:extLst>
              </p:cNvPr>
              <p:cNvSpPr txBox="1"/>
              <p:nvPr/>
            </p:nvSpPr>
            <p:spPr>
              <a:xfrm>
                <a:off x="5012375" y="1257380"/>
                <a:ext cx="6055119" cy="1139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+2∙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+2∙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20F9B3-B682-48FF-880F-1F42587D2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75" y="1257380"/>
                <a:ext cx="6055119" cy="1139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9395E1E-E069-4EDB-992F-C575302C46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649283"/>
              </p:ext>
            </p:extLst>
          </p:nvPr>
        </p:nvGraphicFramePr>
        <p:xfrm>
          <a:off x="838201" y="1174321"/>
          <a:ext cx="1310014" cy="1423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" name="Equation" r:id="rId4" imgW="876305" imgH="952594" progId="Equation.DSMT4">
                  <p:embed/>
                </p:oleObj>
              </mc:Choice>
              <mc:Fallback>
                <p:oleObj name="Equation" r:id="rId4" imgW="876305" imgH="952594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D98BA43-A55F-4161-AEDF-AF44B9ED6C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1" y="1174321"/>
                        <a:ext cx="1310014" cy="1423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69067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15811</TotalTime>
  <Words>2119</Words>
  <Application>Microsoft Office PowerPoint</Application>
  <PresentationFormat>Широкоэкранный</PresentationFormat>
  <Paragraphs>488</Paragraphs>
  <Slides>16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Equation</vt:lpstr>
      <vt:lpstr>Углубленный курс информатики</vt:lpstr>
      <vt:lpstr>МЕТОД ЭЙЛЕРА</vt:lpstr>
      <vt:lpstr>МЕТОД ЭЙЛЕРА</vt:lpstr>
      <vt:lpstr>ПРИМЕР</vt:lpstr>
      <vt:lpstr>РЕШЕНИЕ</vt:lpstr>
      <vt:lpstr>РЕАЛИЗАЦИЯ </vt:lpstr>
      <vt:lpstr>МЕТОД РУНГЕ-КУТТЫ</vt:lpstr>
      <vt:lpstr>ПРИМЕР</vt:lpstr>
      <vt:lpstr>РЕШЕНИЕ</vt:lpstr>
      <vt:lpstr>РЕАЛИЗАЦИЯ </vt:lpstr>
      <vt:lpstr>РЕАЛИЗАЦИЯ </vt:lpstr>
      <vt:lpstr>ПРИМЕР</vt:lpstr>
      <vt:lpstr>РЕАЛИЗАЦИЯ </vt:lpstr>
      <vt:lpstr>РЕАЛИЗАЦИЯ </vt:lpstr>
      <vt:lpstr>Задание</vt:lpstr>
      <vt:lpstr>КОНТАКТНАЯ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454</cp:revision>
  <dcterms:created xsi:type="dcterms:W3CDTF">2020-11-19T09:51:55Z</dcterms:created>
  <dcterms:modified xsi:type="dcterms:W3CDTF">2021-05-09T14:17:56Z</dcterms:modified>
</cp:coreProperties>
</file>